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86" r:id="rId2"/>
    <p:sldId id="293" r:id="rId3"/>
    <p:sldId id="288" r:id="rId4"/>
    <p:sldId id="290" r:id="rId5"/>
    <p:sldId id="279" r:id="rId6"/>
    <p:sldId id="291" r:id="rId7"/>
    <p:sldId id="280" r:id="rId8"/>
    <p:sldId id="282" r:id="rId9"/>
    <p:sldId id="292" r:id="rId10"/>
    <p:sldId id="303" r:id="rId11"/>
    <p:sldId id="277" r:id="rId12"/>
    <p:sldId id="289" r:id="rId13"/>
    <p:sldId id="309" r:id="rId14"/>
    <p:sldId id="263" r:id="rId15"/>
    <p:sldId id="287" r:id="rId16"/>
    <p:sldId id="296" r:id="rId17"/>
    <p:sldId id="298" r:id="rId18"/>
    <p:sldId id="276" r:id="rId19"/>
    <p:sldId id="305" r:id="rId20"/>
    <p:sldId id="306" r:id="rId21"/>
    <p:sldId id="299" r:id="rId22"/>
    <p:sldId id="297" r:id="rId23"/>
    <p:sldId id="300" r:id="rId24"/>
    <p:sldId id="304" r:id="rId25"/>
    <p:sldId id="295" r:id="rId26"/>
    <p:sldId id="307" r:id="rId27"/>
    <p:sldId id="310" r:id="rId28"/>
    <p:sldId id="302" r:id="rId29"/>
    <p:sldId id="30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inimized">
    <p:restoredLeft sz="0" autoAdjust="0"/>
    <p:restoredTop sz="0" autoAdjust="0"/>
  </p:normalViewPr>
  <p:slideViewPr>
    <p:cSldViewPr>
      <p:cViewPr varScale="1">
        <p:scale>
          <a:sx n="27" d="100"/>
          <a:sy n="27" d="100"/>
        </p:scale>
        <p:origin x="442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3FD79-7F91-496D-A809-8AAC7C884EAC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4901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70D2-BED9-44EE-A456-6F12FE9A5C7B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3398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A8A14-5A88-44A6-BD2D-B32A8F5263FA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9623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0BD884-6C97-41A3-B4B5-1B0ACA6DEC09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99252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E2420-28E3-4925-917D-D0F026F3B95B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760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01D26-DF41-4D46-94C7-FAF48910DCCA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10293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F36A1C-3CF6-4870-A7D6-1F37635199D6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8275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19AD8-D22E-4CD9-AF10-0DC7423F7072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75603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37FDA-FA33-48A6-A29E-F0968BF22210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4855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F6125-2A0F-4DC0-A3CD-5CCCECD9F89C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78797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0731D8-9216-46DF-A29D-25B86493B46D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22655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918" y="889000"/>
            <a:ext cx="11846983" cy="11557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179918" y="2116139"/>
            <a:ext cx="5829300" cy="41354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imágenes en línea 3"/>
          <p:cNvSpPr>
            <a:spLocks noGrp="1"/>
          </p:cNvSpPr>
          <p:nvPr>
            <p:ph type="clipArt" sz="half" idx="2"/>
          </p:nvPr>
        </p:nvSpPr>
        <p:spPr>
          <a:xfrm>
            <a:off x="6212418" y="2116139"/>
            <a:ext cx="5829300" cy="4135437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11242-CA7B-4F71-8893-36B4B0A0F1A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86078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918" y="889000"/>
            <a:ext cx="11846983" cy="11557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179918" y="2116139"/>
            <a:ext cx="5829300" cy="41354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12418" y="2116139"/>
            <a:ext cx="5829300" cy="41354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F5F5B-3261-4E54-B7F2-53A2D8CA398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6397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7631366-7FF1-4250-9B4A-97D506309350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83472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2CDA034A-4A87-C03A-5598-834C594D1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16291" y="436732"/>
            <a:ext cx="9559418" cy="1969434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s-ES_tradnl" altLang="es-ES" b="1" dirty="0">
                <a:latin typeface="Lucida Sans Unicode" pitchFamily="34" charset="0"/>
              </a:rPr>
              <a:t>LA TIERRA: </a:t>
            </a:r>
            <a:br>
              <a:rPr lang="es-ES_tradnl" altLang="es-ES" b="1" dirty="0">
                <a:latin typeface="Lucida Sans Unicode" pitchFamily="34" charset="0"/>
              </a:rPr>
            </a:br>
            <a:r>
              <a:rPr lang="es-ES_tradnl" altLang="es-ES" b="1" dirty="0">
                <a:latin typeface="Lucida Sans Unicode" pitchFamily="34" charset="0"/>
              </a:rPr>
              <a:t>UN PLANETA DINÁMICO</a:t>
            </a:r>
            <a:endParaRPr lang="es-ES" altLang="es-ES" b="1" dirty="0">
              <a:latin typeface="Lucida Sans Unicode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8948" y="3015191"/>
            <a:ext cx="8194105" cy="30781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D0DC6713-9B74-5FB6-7FDE-1D1E948C7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53381" y="345881"/>
            <a:ext cx="8885237" cy="896926"/>
          </a:xfrm>
        </p:spPr>
        <p:txBody>
          <a:bodyPr/>
          <a:lstStyle/>
          <a:p>
            <a:pPr eaLnBrk="1" hangingPunct="1"/>
            <a:r>
              <a:rPr lang="es-ES_tradnl" altLang="es-ES" dirty="0">
                <a:latin typeface="Lucida Sans Unicode" pitchFamily="34" charset="0"/>
                <a:cs typeface="Lucida Sans Unicode" pitchFamily="34" charset="0"/>
              </a:rPr>
              <a:t>En esta </a:t>
            </a:r>
            <a:r>
              <a:rPr lang="es-ES" dirty="0">
                <a:latin typeface="Lucida Sans Unicode" pitchFamily="34" charset="0"/>
                <a:cs typeface="Lucida Sans Unicode" pitchFamily="34" charset="0"/>
              </a:rPr>
              <a:t>ocasión</a:t>
            </a:r>
            <a:r>
              <a:rPr lang="es-ES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dirty="0">
                <a:latin typeface="Lucida Sans Unicode" pitchFamily="34" charset="0"/>
                <a:cs typeface="Lucida Sans Unicode" pitchFamily="34" charset="0"/>
              </a:rPr>
              <a:t>veremos:</a:t>
            </a:r>
            <a:r>
              <a:rPr lang="es-ES_tradnl" altLang="es-ES" dirty="0">
                <a:latin typeface="Lucida Sans Unicode" pitchFamily="34" charset="0"/>
                <a:cs typeface="Lucida Sans Unicode" pitchFamily="34" charset="0"/>
              </a:rPr>
              <a:t> </a:t>
            </a:r>
            <a:endParaRPr lang="es-ES" altLang="es-ES" dirty="0">
              <a:latin typeface="Lucida Sans Unicode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18948" y="1844824"/>
            <a:ext cx="5056973" cy="4447584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Estructura</a:t>
            </a:r>
            <a:r>
              <a:rPr lang="es-ES" sz="3200" spc="-5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3200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3200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Tierra</a:t>
            </a:r>
            <a:r>
              <a:rPr lang="es-ES" spc="-5" dirty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</a:pPr>
            <a:endParaRPr lang="es-ES" sz="1200" spc="-5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Teoría</a:t>
            </a:r>
            <a:r>
              <a:rPr lang="es-ES" sz="3200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3200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Tectónica</a:t>
            </a:r>
            <a:r>
              <a:rPr lang="es-ES" sz="3200" spc="-3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3200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Placas y Deriva Continental.</a:t>
            </a:r>
          </a:p>
          <a:p>
            <a:pPr algn="just" eaLnBrk="1" hangingPunct="1">
              <a:lnSpc>
                <a:spcPct val="90000"/>
              </a:lnSpc>
            </a:pPr>
            <a:endParaRPr lang="es-ES" sz="1200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Consecuencias o manifestaciones de los movimientos de las placas.</a:t>
            </a:r>
            <a:endParaRPr lang="es-ES" altLang="es-ES" sz="3200" dirty="0"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21506" name="Picture 2" descr="Aprendizaje De Geografía Globo El Verano Niño, Ilustración, Educacion  Infantil, Entrenamiento De Verano PNG y PSD para Descargar Gratis | Pngtre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8131" y="1647242"/>
            <a:ext cx="4556338" cy="421883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75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3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75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85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75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 advAuto="100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C4B5C6E1-C66E-0935-627D-7315CDE29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53383" y="915978"/>
            <a:ext cx="8885237" cy="941386"/>
          </a:xfrm>
        </p:spPr>
        <p:txBody>
          <a:bodyPr/>
          <a:lstStyle/>
          <a:p>
            <a:pPr eaLnBrk="1" hangingPunct="1"/>
            <a:r>
              <a:rPr lang="es-ES" sz="4000" spc="-5" dirty="0">
                <a:latin typeface="Lucida Sans Unicode" pitchFamily="34" charset="0"/>
                <a:cs typeface="Lucida Sans Unicode" pitchFamily="34" charset="0"/>
              </a:rPr>
              <a:t>Algunas interrogantes</a:t>
            </a:r>
            <a:r>
              <a:rPr lang="es-ES" sz="400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000" spc="-5" dirty="0">
                <a:latin typeface="Lucida Sans Unicode" pitchFamily="34" charset="0"/>
                <a:cs typeface="Lucida Sans Unicode" pitchFamily="34" charset="0"/>
              </a:rPr>
              <a:t>a discutir:</a:t>
            </a:r>
            <a:endParaRPr lang="es-ES" altLang="es-ES" sz="4000" dirty="0">
              <a:latin typeface="Lucida Sans Unicode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738282" y="2214554"/>
            <a:ext cx="8651904" cy="4286280"/>
          </a:xfrm>
        </p:spPr>
        <p:txBody>
          <a:bodyPr/>
          <a:lstStyle/>
          <a:p>
            <a:pPr algn="just" eaLnBrk="1" hangingPunct="1"/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¿Por</a:t>
            </a:r>
            <a:r>
              <a:rPr lang="es-ES" sz="2800" b="1" spc="-3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qué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 la</a:t>
            </a:r>
            <a:r>
              <a:rPr lang="es-ES" sz="28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Tierra</a:t>
            </a:r>
            <a:r>
              <a:rPr lang="es-ES" sz="2800" b="1" spc="-3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cambia</a:t>
            </a:r>
            <a:r>
              <a:rPr lang="es-ES" sz="28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constantemente</a:t>
            </a:r>
            <a:r>
              <a:rPr lang="es-ES" sz="2800" b="1" spc="-3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?</a:t>
            </a:r>
          </a:p>
          <a:p>
            <a:pPr algn="just" eaLnBrk="1" hangingPunct="1"/>
            <a:endParaRPr lang="es-ES" sz="800" b="1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/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¿Qué 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fuerzas</a:t>
            </a:r>
            <a:r>
              <a:rPr lang="es-ES" sz="28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internas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crean</a:t>
            </a:r>
            <a:r>
              <a:rPr lang="es-ES" sz="28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y</a:t>
            </a:r>
            <a:r>
              <a:rPr lang="es-ES" sz="28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modifican</a:t>
            </a:r>
            <a:r>
              <a:rPr lang="es-ES" sz="28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los</a:t>
            </a:r>
            <a:r>
              <a:rPr lang="es-ES" sz="28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paisajes 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en</a:t>
            </a:r>
            <a:r>
              <a:rPr lang="es-ES" sz="2800" b="1" spc="-8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su </a:t>
            </a:r>
            <a:r>
              <a:rPr lang="es-ES" sz="2800" b="1" spc="-58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superficie?</a:t>
            </a:r>
          </a:p>
          <a:p>
            <a:pPr algn="just" eaLnBrk="1" hangingPunct="1"/>
            <a:endParaRPr lang="es-ES" sz="800" b="1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/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¿Cuál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es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8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Teoría</a:t>
            </a:r>
            <a:r>
              <a:rPr lang="es-ES" sz="28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8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Tectónica</a:t>
            </a:r>
            <a:r>
              <a:rPr lang="es-ES" sz="2800" b="1" spc="-3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de Placas</a:t>
            </a:r>
            <a:r>
              <a:rPr lang="es-ES" sz="28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y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cómo 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funciona?</a:t>
            </a:r>
          </a:p>
          <a:p>
            <a:pPr algn="just" eaLnBrk="1" hangingPunct="1"/>
            <a:endParaRPr lang="es-ES" sz="800" b="1" spc="-5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/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¿Qué</a:t>
            </a:r>
            <a:r>
              <a:rPr lang="es-ES" sz="2800" b="1" spc="-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pasa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cuando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s-ES" sz="28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placas</a:t>
            </a:r>
            <a:r>
              <a:rPr lang="es-ES" sz="28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chocan,</a:t>
            </a:r>
            <a:r>
              <a:rPr lang="es-ES" sz="28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se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separan</a:t>
            </a:r>
            <a:r>
              <a:rPr lang="es-ES" sz="28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o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se 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deslizan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lateralmente</a:t>
            </a:r>
            <a:r>
              <a:rPr lang="es-ES" sz="2800" b="1" spc="-4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s-ES" sz="28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contra</a:t>
            </a:r>
            <a:r>
              <a:rPr lang="es-ES" sz="2800" b="1" spc="-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8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otra?</a:t>
            </a:r>
            <a:endParaRPr lang="es-ES" altLang="es-ES" sz="2800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14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2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uiExpand="1" build="p" autoUpdateAnimBg="0" advAuto="2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EAA6E1FF-C177-8894-B70D-8C7F170C4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423593" y="609403"/>
            <a:ext cx="6768752" cy="825488"/>
          </a:xfrm>
        </p:spPr>
        <p:txBody>
          <a:bodyPr>
            <a:normAutofit/>
          </a:bodyPr>
          <a:lstStyle/>
          <a:p>
            <a:pPr eaLnBrk="1" hangingPunct="1"/>
            <a:r>
              <a:rPr lang="es-ES" sz="4600" spc="-20" dirty="0">
                <a:latin typeface="Lucida Sans Unicode" pitchFamily="34" charset="0"/>
                <a:cs typeface="Lucida Sans Unicode" pitchFamily="34" charset="0"/>
              </a:rPr>
              <a:t>Estructura de </a:t>
            </a:r>
            <a:r>
              <a:rPr lang="es-ES" sz="4600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4600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600" dirty="0">
                <a:latin typeface="Lucida Sans Unicode" pitchFamily="34" charset="0"/>
                <a:cs typeface="Lucida Sans Unicode" pitchFamily="34" charset="0"/>
              </a:rPr>
              <a:t>Tierra</a:t>
            </a:r>
            <a:endParaRPr lang="es-ES" altLang="es-ES" sz="4600" dirty="0">
              <a:latin typeface="Lucida Sans Unicode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35360" y="2071678"/>
            <a:ext cx="11305256" cy="4500594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La Tierra</a:t>
            </a:r>
            <a:r>
              <a:rPr lang="es-ES" sz="3200" spc="-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está compuesta</a:t>
            </a:r>
            <a:r>
              <a:rPr lang="es-ES" sz="3200" spc="-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5" dirty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s-ES" sz="3200" spc="-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varias</a:t>
            </a:r>
            <a:r>
              <a:rPr lang="es-ES" sz="3200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capas</a:t>
            </a:r>
            <a:r>
              <a:rPr lang="es-ES" sz="3200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diferentes</a:t>
            </a:r>
            <a:r>
              <a:rPr lang="es-ES" sz="3200" spc="-4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en función</a:t>
            </a:r>
            <a:r>
              <a:rPr lang="es-ES" sz="3200" spc="-3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de sus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características.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Las capas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más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profundas están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compuestas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por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materiales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pesados;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están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a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altas temperaturas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y presiones y son </a:t>
            </a:r>
            <a:r>
              <a:rPr lang="es-ES" sz="3200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10" dirty="0">
                <a:latin typeface="Lucida Sans Unicode" pitchFamily="34" charset="0"/>
                <a:cs typeface="Lucida Sans Unicode" pitchFamily="34" charset="0"/>
              </a:rPr>
              <a:t>más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densas</a:t>
            </a:r>
            <a:r>
              <a:rPr lang="es-ES" sz="3200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5" dirty="0"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lang="es-ES" sz="3200" spc="-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s-ES" sz="3200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capas</a:t>
            </a:r>
            <a:r>
              <a:rPr lang="es-ES" sz="3200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externas.</a:t>
            </a:r>
          </a:p>
          <a:p>
            <a:pPr algn="just" eaLnBrk="1" hangingPunct="1"/>
            <a:endParaRPr lang="es-ES" sz="1200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/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Las fuerzas naturales interactúan y afectan la corteza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terrestre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de </a:t>
            </a:r>
            <a:r>
              <a:rPr lang="es-ES" sz="3200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diversas</a:t>
            </a:r>
            <a:r>
              <a:rPr lang="es-ES" sz="3200" spc="-3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maneras,</a:t>
            </a:r>
            <a:r>
              <a:rPr lang="es-ES" sz="3200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creando</a:t>
            </a:r>
            <a:r>
              <a:rPr lang="es-ES" sz="3200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paisajes</a:t>
            </a:r>
            <a:r>
              <a:rPr lang="es-ES" sz="3200" spc="-3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y</a:t>
            </a:r>
            <a:r>
              <a:rPr lang="es-ES" sz="3200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morfologías</a:t>
            </a:r>
            <a:r>
              <a:rPr lang="es-ES" sz="3200" spc="-3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spc="-5" dirty="0">
                <a:latin typeface="Lucida Sans Unicode" pitchFamily="34" charset="0"/>
                <a:cs typeface="Lucida Sans Unicode" pitchFamily="34" charset="0"/>
              </a:rPr>
              <a:t>características</a:t>
            </a:r>
            <a:r>
              <a:rPr lang="es-ES" sz="3200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en </a:t>
            </a:r>
            <a:r>
              <a:rPr lang="es-ES" sz="3200" spc="-484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3200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superficie</a:t>
            </a:r>
            <a:r>
              <a:rPr lang="es-ES" sz="3200" spc="-4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del</a:t>
            </a:r>
            <a:r>
              <a:rPr lang="es-ES" sz="3200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3200" dirty="0">
                <a:latin typeface="Lucida Sans Unicode" pitchFamily="34" charset="0"/>
                <a:cs typeface="Lucida Sans Unicode" pitchFamily="34" charset="0"/>
              </a:rPr>
              <a:t>planeta.</a:t>
            </a:r>
          </a:p>
        </p:txBody>
      </p:sp>
    </p:spTree>
    <p:extLst>
      <p:ext uri="{BB962C8B-B14F-4D97-AF65-F5344CB8AC3E}">
        <p14:creationId xmlns:p14="http://schemas.microsoft.com/office/powerpoint/2010/main" val="410614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200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4CFA9AB1-854B-6F19-7237-FCC343A19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3512" y="237184"/>
            <a:ext cx="8208912" cy="63836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2A210AB7-5CA9-9F9A-E897-4C7E6EBB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536" y="257252"/>
            <a:ext cx="8885237" cy="896926"/>
          </a:xfrm>
        </p:spPr>
        <p:txBody>
          <a:bodyPr/>
          <a:lstStyle/>
          <a:p>
            <a:pPr eaLnBrk="1" hangingPunct="1"/>
            <a:r>
              <a:rPr lang="es-ES" sz="4000" b="1" dirty="0">
                <a:latin typeface="Lucida Sans Unicode" pitchFamily="34" charset="0"/>
                <a:cs typeface="Lucida Sans Unicode" pitchFamily="34" charset="0"/>
              </a:rPr>
              <a:t>Teoría</a:t>
            </a:r>
            <a:r>
              <a:rPr lang="es-ES" sz="4000" b="1" spc="-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000" b="1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40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000" b="1" dirty="0">
                <a:latin typeface="Lucida Sans Unicode" pitchFamily="34" charset="0"/>
                <a:cs typeface="Lucida Sans Unicode" pitchFamily="34" charset="0"/>
              </a:rPr>
              <a:t>Tectónica</a:t>
            </a:r>
            <a:r>
              <a:rPr lang="es-ES" sz="40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000" b="1" dirty="0">
                <a:latin typeface="Lucida Sans Unicode" pitchFamily="34" charset="0"/>
                <a:cs typeface="Lucida Sans Unicode" pitchFamily="34" charset="0"/>
              </a:rPr>
              <a:t>de Placas</a:t>
            </a:r>
            <a:endParaRPr lang="es-ES" altLang="es-ES" sz="4000" b="1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9090" y="1875604"/>
            <a:ext cx="11367286" cy="3857652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25000"/>
              </a:lnSpc>
            </a:pP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Alfred </a:t>
            </a:r>
            <a:r>
              <a:rPr lang="es-ES" sz="2600" b="1" dirty="0" err="1">
                <a:latin typeface="Lucida Sans Unicode" pitchFamily="34" charset="0"/>
                <a:cs typeface="Lucida Sans Unicode" pitchFamily="34" charset="0"/>
              </a:rPr>
              <a:t>W</a:t>
            </a:r>
            <a:r>
              <a:rPr lang="es-ES" sz="2600" b="1" spc="-20" dirty="0" err="1">
                <a:latin typeface="Lucida Sans Unicode" pitchFamily="34" charset="0"/>
                <a:cs typeface="Lucida Sans Unicode" pitchFamily="34" charset="0"/>
              </a:rPr>
              <a:t>egener</a:t>
            </a:r>
            <a:r>
              <a:rPr lang="es-ES" sz="2600" b="1" spc="-20" dirty="0">
                <a:latin typeface="Lucida Sans Unicode" pitchFamily="34" charset="0"/>
                <a:cs typeface="Lucida Sans Unicode" pitchFamily="34" charset="0"/>
              </a:rPr>
              <a:t> (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1880</a:t>
            </a: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–</a:t>
            </a:r>
            <a:r>
              <a:rPr lang="es-ES" sz="2600" b="1" spc="-10" dirty="0">
                <a:latin typeface="Lucida Sans Unicode" pitchFamily="34" charset="0"/>
                <a:cs typeface="Lucida Sans Unicode" pitchFamily="34" charset="0"/>
              </a:rPr>
              <a:t>1930), fue un meteorólogo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y </a:t>
            </a:r>
            <a:r>
              <a:rPr lang="es-ES" sz="2600" b="1" spc="-10" dirty="0">
                <a:latin typeface="Lucida Sans Unicode" pitchFamily="34" charset="0"/>
                <a:cs typeface="Lucida Sans Unicode" pitchFamily="34" charset="0"/>
              </a:rPr>
              <a:t>geofísico alemán. Planteó que la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corteza terrestre </a:t>
            </a:r>
            <a:r>
              <a:rPr lang="es-ES" sz="2600" b="1" spc="-10" dirty="0">
                <a:latin typeface="Lucida Sans Unicode" pitchFamily="34" charset="0"/>
                <a:cs typeface="Lucida Sans Unicode" pitchFamily="34" charset="0"/>
              </a:rPr>
              <a:t>e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stá formada por capas fragmentada o piezas</a:t>
            </a:r>
            <a:r>
              <a:rPr lang="es-ES" sz="2600" b="1" spc="-68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rígidas</a:t>
            </a:r>
            <a:r>
              <a:rPr lang="es-ES" sz="26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denominadas </a:t>
            </a:r>
            <a:r>
              <a:rPr lang="es-ES" sz="2600" b="1" u="sng" spc="-5" dirty="0">
                <a:latin typeface="Lucida Sans Unicode" pitchFamily="34" charset="0"/>
                <a:cs typeface="Lucida Sans Unicode" pitchFamily="34" charset="0"/>
              </a:rPr>
              <a:t>“Placas”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.</a:t>
            </a:r>
            <a:endParaRPr lang="es-ES" sz="2600" b="1" spc="-10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es-ES" sz="800" b="1" spc="-10" dirty="0">
              <a:latin typeface="Lucida Sans Unicode" pitchFamily="34" charset="0"/>
              <a:cs typeface="Lucida Sans Unicode" pitchFamily="34" charset="0"/>
            </a:endParaRPr>
          </a:p>
          <a:p>
            <a:pPr lvl="0" algn="just" eaLnBrk="1" hangingPunct="1">
              <a:defRPr/>
            </a:pP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Según</a:t>
            </a:r>
            <a:r>
              <a:rPr lang="es-ES" sz="26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esta</a:t>
            </a:r>
            <a:r>
              <a:rPr lang="es-ES" sz="26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teoría existen 3</a:t>
            </a:r>
            <a:r>
              <a:rPr lang="es-ES" sz="2600" b="1" spc="-10" dirty="0">
                <a:latin typeface="Lucida Sans Unicode" pitchFamily="34" charset="0"/>
                <a:cs typeface="Lucida Sans Unicode" pitchFamily="34" charset="0"/>
              </a:rPr>
              <a:t> tipos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placas:</a:t>
            </a:r>
          </a:p>
          <a:p>
            <a:pPr marL="641350" lvl="1" indent="-228600">
              <a:spcBef>
                <a:spcPts val="480"/>
              </a:spcBef>
              <a:buFontTx/>
              <a:buChar char="-"/>
              <a:tabLst>
                <a:tab pos="240665" algn="l"/>
                <a:tab pos="241300" algn="l"/>
              </a:tabLst>
              <a:defRPr/>
            </a:pP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Oceánicas.</a:t>
            </a:r>
          </a:p>
          <a:p>
            <a:pPr marL="641350" lvl="1" indent="-228600">
              <a:spcBef>
                <a:spcPts val="480"/>
              </a:spcBef>
              <a:buFontTx/>
              <a:buChar char="-"/>
              <a:tabLst>
                <a:tab pos="240665" algn="l"/>
                <a:tab pos="241300" algn="l"/>
              </a:tabLst>
              <a:defRPr/>
            </a:pPr>
            <a:r>
              <a:rPr lang="es-ES" sz="2600" b="1" spc="-20" dirty="0">
                <a:latin typeface="Lucida Sans Unicode" pitchFamily="34" charset="0"/>
                <a:cs typeface="Lucida Sans Unicode" pitchFamily="34" charset="0"/>
              </a:rPr>
              <a:t>C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ontinentales</a:t>
            </a:r>
          </a:p>
          <a:p>
            <a:pPr marL="641350" lvl="1" indent="-228600">
              <a:spcBef>
                <a:spcPts val="480"/>
              </a:spcBef>
              <a:buFontTx/>
              <a:buChar char="-"/>
              <a:tabLst>
                <a:tab pos="240665" algn="l"/>
                <a:tab pos="241300" algn="l"/>
              </a:tabLst>
              <a:defRPr/>
            </a:pP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Mixtas.</a:t>
            </a:r>
            <a:endParaRPr lang="es-ES" altLang="es-ES" sz="2600" b="1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es-ES" altLang="es-ES" sz="2400" b="1" dirty="0">
              <a:latin typeface="Lucida Sans Unicode" pitchFamily="34" charset="0"/>
            </a:endParaRPr>
          </a:p>
        </p:txBody>
      </p:sp>
      <p:pic>
        <p:nvPicPr>
          <p:cNvPr id="4" name="Picture 2" descr="Wegener y la deriva continental que rompió los esquemas | OpenMi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4652" y="4005064"/>
            <a:ext cx="3931948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691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75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7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2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C5C6D350-5329-535A-F323-31FB19BF7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679296" y="315311"/>
            <a:ext cx="87868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1" hangingPunct="1">
              <a:spcBef>
                <a:spcPct val="20000"/>
              </a:spcBef>
              <a:buSzPct val="75000"/>
              <a:defRPr/>
            </a:pPr>
            <a:r>
              <a:rPr lang="es-ES" sz="4400" b="1" spc="20" dirty="0">
                <a:latin typeface="Lucida Sans Unicode" pitchFamily="34" charset="0"/>
                <a:cs typeface="Lucida Sans Unicode" pitchFamily="34" charset="0"/>
              </a:rPr>
              <a:t>Pruebas Paleontológicas</a:t>
            </a:r>
            <a:endParaRPr lang="es-ES" altLang="es-ES" sz="4400" b="1" dirty="0"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5" name="4 Imagen" descr="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213" y="1118626"/>
            <a:ext cx="9361040" cy="5511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F7B6FB01-3638-993E-1ACF-46D321D8B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947" y="-56053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pload.wikimedia.org/wikipedia/commons/5/51/Placas_tectonicas_map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376" y="263093"/>
            <a:ext cx="11233248" cy="6331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DBF6A8A2-D969-4D4B-D24B-7A06D41C7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7568" y="342662"/>
            <a:ext cx="7072362" cy="4075386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1127448" y="4725144"/>
            <a:ext cx="10009112" cy="1460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14000"/>
              </a:lnSpc>
            </a:pP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Estas</a:t>
            </a: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 capas que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se</a:t>
            </a:r>
            <a:r>
              <a:rPr lang="es-ES" sz="26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encuentran</a:t>
            </a: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en</a:t>
            </a:r>
            <a:r>
              <a:rPr lang="es-ES" sz="26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6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u="sng" spc="-5" dirty="0">
                <a:latin typeface="Lucida Sans Unicode" pitchFamily="34" charset="0"/>
                <a:cs typeface="Lucida Sans Unicode" pitchFamily="34" charset="0"/>
              </a:rPr>
              <a:t>Litosfera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 (capa</a:t>
            </a:r>
            <a:r>
              <a:rPr lang="es-ES" sz="26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10" dirty="0">
                <a:latin typeface="Lucida Sans Unicode" pitchFamily="34" charset="0"/>
                <a:cs typeface="Lucida Sans Unicode" pitchFamily="34" charset="0"/>
              </a:rPr>
              <a:t>más</a:t>
            </a:r>
            <a:r>
              <a:rPr lang="es-ES" sz="26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superficial, rígida y</a:t>
            </a:r>
            <a:r>
              <a:rPr lang="es-ES" sz="26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fría de</a:t>
            </a:r>
            <a:r>
              <a:rPr lang="es-ES" sz="26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600" b="1" spc="-3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20" dirty="0">
                <a:latin typeface="Lucida Sans Unicode" pitchFamily="34" charset="0"/>
                <a:cs typeface="Lucida Sans Unicode" pitchFamily="34" charset="0"/>
              </a:rPr>
              <a:t>Tierra),</a:t>
            </a:r>
            <a:r>
              <a:rPr lang="es-ES" sz="26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flotan sobre</a:t>
            </a:r>
            <a:r>
              <a:rPr lang="es-ES" sz="26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capa</a:t>
            </a: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26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roca</a:t>
            </a:r>
            <a:r>
              <a:rPr lang="es-ES" sz="26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caliente</a:t>
            </a: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y </a:t>
            </a:r>
            <a:r>
              <a:rPr lang="es-ES" sz="26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600" b="1" spc="-5" dirty="0">
                <a:latin typeface="Lucida Sans Unicode" pitchFamily="34" charset="0"/>
                <a:cs typeface="Lucida Sans Unicode" pitchFamily="34" charset="0"/>
              </a:rPr>
              <a:t>flexible, llamada Astenosfera.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688390F5-62AD-BD19-4F64-E1F110F16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8"/>
          <p:cNvSpPr txBox="1">
            <a:spLocks noGrp="1"/>
          </p:cNvSpPr>
          <p:nvPr>
            <p:ph type="title"/>
          </p:nvPr>
        </p:nvSpPr>
        <p:spPr>
          <a:xfrm>
            <a:off x="1576311" y="1268760"/>
            <a:ext cx="9039378" cy="3686778"/>
          </a:xfrm>
          <a:prstGeom prst="rect">
            <a:avLst/>
          </a:prstGeom>
        </p:spPr>
        <p:txBody>
          <a:bodyPr vert="horz" wrap="square" lIns="0" tIns="1333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2700" marR="5080" indent="1905" algn="ctr">
              <a:spcBef>
                <a:spcPts val="105"/>
              </a:spcBef>
            </a:pPr>
            <a:r>
              <a:rPr lang="es-ES" dirty="0">
                <a:latin typeface="Lucida Sans Unicode" pitchFamily="34" charset="0"/>
                <a:cs typeface="Lucida Sans Unicode" pitchFamily="34" charset="0"/>
              </a:rPr>
              <a:t>Pero si antiguamente todos los continentes estuvieron juntos…</a:t>
            </a:r>
            <a:br>
              <a:rPr lang="es-ES" dirty="0">
                <a:latin typeface="Lucida Sans Unicode" pitchFamily="34" charset="0"/>
                <a:cs typeface="Lucida Sans Unicode" pitchFamily="34" charset="0"/>
              </a:rPr>
            </a:br>
            <a:br>
              <a:rPr lang="es-ES" dirty="0">
                <a:latin typeface="Lucida Sans Unicode" pitchFamily="34" charset="0"/>
                <a:cs typeface="Lucida Sans Unicode" pitchFamily="34" charset="0"/>
              </a:rPr>
            </a:br>
            <a:r>
              <a:rPr lang="es-ES" dirty="0">
                <a:latin typeface="Lucida Sans Unicode" pitchFamily="34" charset="0"/>
                <a:cs typeface="Lucida Sans Unicode" pitchFamily="34" charset="0"/>
              </a:rPr>
              <a:t>¿Por qué la </a:t>
            </a:r>
            <a:r>
              <a:rPr dirty="0">
                <a:latin typeface="Lucida Sans Unicode" pitchFamily="34" charset="0"/>
                <a:cs typeface="Lucida Sans Unicode" pitchFamily="34" charset="0"/>
              </a:rPr>
              <a:t>Tierra se presenta </a:t>
            </a:r>
            <a:r>
              <a:rPr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dirty="0">
                <a:latin typeface="Lucida Sans Unicode" pitchFamily="34" charset="0"/>
                <a:cs typeface="Lucida Sans Unicode" pitchFamily="34" charset="0"/>
              </a:rPr>
              <a:t>con la distribución continental </a:t>
            </a:r>
            <a:r>
              <a:rPr spc="-12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dirty="0">
                <a:latin typeface="Lucida Sans Unicode" pitchFamily="34" charset="0"/>
                <a:cs typeface="Lucida Sans Unicode" pitchFamily="34" charset="0"/>
              </a:rPr>
              <a:t>actual?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5C813C72-32E7-C2C6-E893-E09AB05DC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7 Imagen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56" y="811968"/>
            <a:ext cx="5784818" cy="557216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7104112" y="993491"/>
            <a:ext cx="4560682" cy="3916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es-ES" sz="2800" b="1" spc="-5" dirty="0">
                <a:latin typeface="Lucida Sans Unicode" pitchFamily="34" charset="0"/>
                <a:cs typeface="Lucida Sans Unicode" pitchFamily="34" charset="0"/>
              </a:rPr>
              <a:t>Las </a:t>
            </a: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placas se han movido durante millones de años, desplazándose en forma lenta pero continua, transformando el paisaje.</a:t>
            </a:r>
            <a:endParaRPr lang="es-ES" sz="2800" b="1" spc="-5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5AFD1FD9-54A0-1DFC-C913-D9764393D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lacas tectónicas: Teoría, movimiento y tip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7428" y="201175"/>
            <a:ext cx="10297144" cy="6455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691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498B5F0F-4534-1559-CFD7-7BCA41D16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1.-Esquema general de movimiento entre placas tectónicas. | Download  Scientific 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3632" y="2920339"/>
            <a:ext cx="5429254" cy="3310781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1055440" y="836712"/>
            <a:ext cx="94339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spcBef>
                <a:spcPct val="20000"/>
              </a:spcBef>
              <a:buSzPct val="75000"/>
              <a:buFont typeface="Wingdings" pitchFamily="2" charset="2"/>
              <a:buChar char="v"/>
              <a:defRPr/>
            </a:pP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Este </a:t>
            </a:r>
            <a:r>
              <a:rPr lang="es-ES" sz="2400" b="1" spc="20" dirty="0">
                <a:latin typeface="Lucida Sans Unicode" pitchFamily="34" charset="0"/>
                <a:cs typeface="Lucida Sans Unicode" pitchFamily="34" charset="0"/>
              </a:rPr>
              <a:t>desplazamiento que se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produce a lo largo de las zonas de contacto o bordes de placas (donde el resultado de las fuerzas es más evidente), puede ser de 3 tipos.</a:t>
            </a:r>
            <a:endParaRPr lang="es-ES" altLang="es-ES" sz="2400" b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7BBE18EB-949D-FE57-88DD-213E2E076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53381" y="332656"/>
            <a:ext cx="8885237" cy="968364"/>
          </a:xfrm>
        </p:spPr>
        <p:txBody>
          <a:bodyPr/>
          <a:lstStyle/>
          <a:p>
            <a:pPr eaLnBrk="1" hangingPunct="1"/>
            <a:r>
              <a:rPr lang="es-ES_tradnl" altLang="es-ES" sz="4200" dirty="0">
                <a:latin typeface="Lucida Sans Unicode" pitchFamily="34" charset="0"/>
              </a:rPr>
              <a:t>a) Divergentes</a:t>
            </a:r>
            <a:endParaRPr lang="es-ES" altLang="es-ES" sz="4200" dirty="0">
              <a:latin typeface="Lucida Sans Unicode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1384" y="1700808"/>
            <a:ext cx="5328592" cy="4585712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es-ES" sz="2900" b="1" dirty="0">
                <a:latin typeface="Lucida Sans Unicode" pitchFamily="34" charset="0"/>
                <a:cs typeface="Lucida Sans Unicode" pitchFamily="34" charset="0"/>
              </a:rPr>
              <a:t>Ocurren cuando dos placas tectónicas (oceánicas o continentales) se separan por el proceso de expansión del lecho marino (fondo oceánico).</a:t>
            </a:r>
            <a:endParaRPr lang="es-ES" altLang="es-ES" sz="2900" b="1" dirty="0"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5122" name="Picture 2" descr="límite divergente de placa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6040" y="1700808"/>
            <a:ext cx="4827386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75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00"/>
                            </p:stCondLst>
                            <p:childTnLst>
                              <p:par>
                                <p:cTn id="14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build="p" autoUpdateAnimBg="0" advAuto="100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D70BB3A1-FD82-4399-9DA7-DC1785FC8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53381" y="332656"/>
            <a:ext cx="8885237" cy="968364"/>
          </a:xfrm>
        </p:spPr>
        <p:txBody>
          <a:bodyPr/>
          <a:lstStyle/>
          <a:p>
            <a:pPr eaLnBrk="1" hangingPunct="1"/>
            <a:r>
              <a:rPr lang="es-ES_tradnl" altLang="es-ES" sz="4200" dirty="0">
                <a:latin typeface="Lucida Sans Unicode" pitchFamily="34" charset="0"/>
              </a:rPr>
              <a:t>b) Convergentes</a:t>
            </a:r>
            <a:endParaRPr lang="es-ES" altLang="es-ES" sz="4200" dirty="0">
              <a:latin typeface="Lucida Sans Unicode" pitchFamily="34" charset="0"/>
            </a:endParaRPr>
          </a:p>
        </p:txBody>
      </p:sp>
      <p:pic>
        <p:nvPicPr>
          <p:cNvPr id="5" name="Picture 6" descr="https://geologiaweb.com/wp-content/uploads/2020/11/movimiento-convergen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8048" y="1581015"/>
            <a:ext cx="5043410" cy="4446011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20543" y="1772816"/>
            <a:ext cx="5475458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150000"/>
              </a:lnSpc>
              <a:spcBef>
                <a:spcPct val="20000"/>
              </a:spcBef>
              <a:buSzPct val="75000"/>
              <a:defRPr/>
            </a:pPr>
            <a:r>
              <a:rPr lang="es-ES" sz="2800" b="1" dirty="0">
                <a:latin typeface="Lucida Sans Unicode" pitchFamily="34" charset="0"/>
                <a:cs typeface="Lucida Sans Unicode" pitchFamily="34" charset="0"/>
              </a:rPr>
              <a:t>Ocurren cuando una placa desciende debajo de otra. Puede ser absorbida por el manto o generar una colisión.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20000"/>
              </a:spcBef>
              <a:buSzPct val="75000"/>
              <a:defRPr/>
            </a:pPr>
            <a:r>
              <a:rPr lang="es-ES" altLang="es-ES" sz="2800" b="1" dirty="0">
                <a:latin typeface="Lucida Sans Unicode" pitchFamily="34" charset="0"/>
                <a:cs typeface="Lucida Sans Unicode" pitchFamily="34" charset="0"/>
              </a:rPr>
              <a:t>* Este último proceso se denomina </a:t>
            </a:r>
            <a:r>
              <a:rPr lang="es-ES" altLang="es-ES" sz="2800" b="1" u="sng" dirty="0">
                <a:latin typeface="Lucida Sans Unicode" pitchFamily="34" charset="0"/>
                <a:cs typeface="Lucida Sans Unicode" pitchFamily="34" charset="0"/>
              </a:rPr>
              <a:t>Subducción</a:t>
            </a:r>
            <a:r>
              <a:rPr lang="es-ES" altLang="es-ES" sz="2800" b="1" dirty="0">
                <a:latin typeface="Lucida Sans Unicode" pitchFamily="34" charset="0"/>
                <a:cs typeface="Lucida Sans Unicode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865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75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85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6" grpId="0" uiExpand="1" build="p" autoUpdateAnimBg="0" advAuto="100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3CE3B6AB-502B-735D-C21F-243D156BB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71464" y="430808"/>
            <a:ext cx="8885237" cy="968364"/>
          </a:xfrm>
        </p:spPr>
        <p:txBody>
          <a:bodyPr/>
          <a:lstStyle/>
          <a:p>
            <a:pPr eaLnBrk="1" hangingPunct="1"/>
            <a:r>
              <a:rPr lang="es-ES_tradnl" altLang="es-ES" sz="4200" dirty="0">
                <a:latin typeface="Lucida Sans Unicode" pitchFamily="34" charset="0"/>
              </a:rPr>
              <a:t>c) </a:t>
            </a:r>
            <a:r>
              <a:rPr lang="es-ES_tradnl" altLang="es-ES" sz="4200" dirty="0" err="1">
                <a:latin typeface="Lucida Sans Unicode" pitchFamily="34" charset="0"/>
              </a:rPr>
              <a:t>Trasformantes</a:t>
            </a:r>
            <a:endParaRPr lang="es-ES" altLang="es-ES" sz="4200" dirty="0">
              <a:latin typeface="Lucida Sans Unicode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35360" y="1986227"/>
            <a:ext cx="6083120" cy="3312368"/>
          </a:xfrm>
        </p:spPr>
        <p:txBody>
          <a:bodyPr>
            <a:noAutofit/>
          </a:bodyPr>
          <a:lstStyle/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s-ES" altLang="es-ES" b="1" dirty="0">
                <a:latin typeface="Lucida Sans Unicode" pitchFamily="34" charset="0"/>
                <a:cs typeface="Lucida Sans Unicode" pitchFamily="34" charset="0"/>
              </a:rPr>
              <a:t>Es cuando dos placas se </a:t>
            </a:r>
            <a:r>
              <a:rPr lang="es-ES" b="1" dirty="0">
                <a:latin typeface="Lucida Sans Unicode" pitchFamily="34" charset="0"/>
                <a:cs typeface="Lucida Sans Unicode" pitchFamily="34" charset="0"/>
              </a:rPr>
              <a:t>desplazan de manera lateral. Su presencia se detecta gracias a las discontinuidades geológicas del terreno. </a:t>
            </a:r>
            <a:r>
              <a:rPr lang="es-ES" altLang="es-ES" b="1" dirty="0">
                <a:latin typeface="Lucida Sans Unicode" pitchFamily="34" charset="0"/>
                <a:cs typeface="Lucida Sans Unicode" pitchFamily="34" charset="0"/>
              </a:rPr>
              <a:t> </a:t>
            </a:r>
          </a:p>
        </p:txBody>
      </p:sp>
      <p:pic>
        <p:nvPicPr>
          <p:cNvPr id="4098" name="Picture 2" descr="Límites transforman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2449" y="1423106"/>
            <a:ext cx="4363064" cy="4310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3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75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7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 advAuto="100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B3FA4236-3A25-03F6-62A3-A68FED872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9416" y="548680"/>
            <a:ext cx="10945215" cy="11557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s-ES_tradnl" altLang="es-ES" sz="4200" b="1" dirty="0">
                <a:latin typeface="Lucida Sans Unicode" pitchFamily="34" charset="0"/>
                <a:cs typeface="Lucida Sans Unicode" pitchFamily="34" charset="0"/>
              </a:rPr>
              <a:t>Manifestaciones </a:t>
            </a:r>
            <a:r>
              <a:rPr lang="es-ES" sz="4200" b="1" dirty="0">
                <a:latin typeface="Lucida Sans Unicode" pitchFamily="34" charset="0"/>
                <a:cs typeface="Lucida Sans Unicode" pitchFamily="34" charset="0"/>
              </a:rPr>
              <a:t>externas del movimiento de placas</a:t>
            </a:r>
            <a:endParaRPr lang="es-ES" altLang="es-ES" sz="4200" b="1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87915" y="2060848"/>
            <a:ext cx="10264669" cy="4464496"/>
          </a:xfrm>
        </p:spPr>
        <p:txBody>
          <a:bodyPr>
            <a:noAutofit/>
          </a:bodyPr>
          <a:lstStyle/>
          <a:p>
            <a:pPr lvl="0" algn="just" eaLnBrk="1" hangingPunct="1">
              <a:lnSpc>
                <a:spcPct val="150000"/>
              </a:lnSpc>
            </a:pPr>
            <a:r>
              <a:rPr lang="es-ES" altLang="es-ES" sz="2400" b="1" dirty="0">
                <a:latin typeface="Lucida Sans Unicode" pitchFamily="34" charset="0"/>
                <a:cs typeface="Lucida Sans Unicode" pitchFamily="34" charset="0"/>
              </a:rPr>
              <a:t>En los bordes de las placas tectónicas ocurren:</a:t>
            </a:r>
          </a:p>
          <a:p>
            <a:pPr lvl="0" algn="just" eaLnBrk="1" hangingPunct="1">
              <a:lnSpc>
                <a:spcPct val="125000"/>
              </a:lnSpc>
              <a:buNone/>
            </a:pPr>
            <a:r>
              <a:rPr lang="es-ES" altLang="es-ES" sz="2400" b="1" dirty="0">
                <a:latin typeface="Lucida Sans Unicode" pitchFamily="34" charset="0"/>
                <a:cs typeface="Lucida Sans Unicode" pitchFamily="34" charset="0"/>
              </a:rPr>
              <a:t>  - Terremotos: En algunas zonas del planeta se les denominan temblor, sismo, </a:t>
            </a:r>
            <a:r>
              <a:rPr lang="es-ES" altLang="es-ES" sz="2400" b="1" dirty="0" err="1">
                <a:latin typeface="Lucida Sans Unicode" pitchFamily="34" charset="0"/>
                <a:cs typeface="Lucida Sans Unicode" pitchFamily="34" charset="0"/>
              </a:rPr>
              <a:t>seismo</a:t>
            </a:r>
            <a:r>
              <a:rPr lang="es-ES" altLang="es-ES" sz="2400" b="1" dirty="0">
                <a:latin typeface="Lucida Sans Unicode" pitchFamily="34" charset="0"/>
                <a:cs typeface="Lucida Sans Unicode" pitchFamily="34" charset="0"/>
              </a:rPr>
              <a:t> o terremoto, (según la intensidad en que lo que se sienten).</a:t>
            </a:r>
          </a:p>
          <a:p>
            <a:pPr eaLnBrk="1" hangingPunct="1">
              <a:lnSpc>
                <a:spcPct val="125000"/>
              </a:lnSpc>
            </a:pPr>
            <a:endParaRPr lang="es-ES" altLang="es-ES" sz="1200" b="1" dirty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125000"/>
              </a:lnSpc>
              <a:buNone/>
            </a:pPr>
            <a:r>
              <a:rPr lang="es-ES" altLang="es-ES" sz="2400" b="1" dirty="0">
                <a:latin typeface="Lucida Sans Unicode" pitchFamily="34" charset="0"/>
                <a:cs typeface="Lucida Sans Unicode" pitchFamily="34" charset="0"/>
              </a:rPr>
              <a:t> - Formación de cadenas montañosas :  continentales y submarinas. </a:t>
            </a:r>
          </a:p>
          <a:p>
            <a:pPr eaLnBrk="1" hangingPunct="1">
              <a:lnSpc>
                <a:spcPct val="125000"/>
              </a:lnSpc>
            </a:pPr>
            <a:endParaRPr lang="es-ES" altLang="es-ES" sz="1200" b="1" dirty="0">
              <a:latin typeface="Lucida Sans Unicode" pitchFamily="34" charset="0"/>
              <a:cs typeface="Lucida Sans Unicode" pitchFamily="34" charset="0"/>
            </a:endParaRPr>
          </a:p>
          <a:p>
            <a:pPr eaLnBrk="1" hangingPunct="1">
              <a:lnSpc>
                <a:spcPct val="125000"/>
              </a:lnSpc>
              <a:buNone/>
            </a:pPr>
            <a:r>
              <a:rPr lang="es-ES" altLang="es-ES" sz="2400" b="1" dirty="0">
                <a:latin typeface="Lucida Sans Unicode" pitchFamily="34" charset="0"/>
                <a:cs typeface="Lucida Sans Unicode" pitchFamily="34" charset="0"/>
              </a:rPr>
              <a:t> - Volcanismo. </a:t>
            </a:r>
            <a:endParaRPr lang="es-ES" altLang="es-ES" sz="2400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75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75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5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75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75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 advAuto="100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52EA2C63-9172-8AF0-B006-070DE4879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999656" y="332656"/>
            <a:ext cx="6696744" cy="1020082"/>
          </a:xfrm>
        </p:spPr>
        <p:txBody>
          <a:bodyPr/>
          <a:lstStyle/>
          <a:p>
            <a:pPr eaLnBrk="1" hangingPunct="1"/>
            <a:r>
              <a:rPr lang="es-ES_tradnl" sz="4600" b="1" dirty="0"/>
              <a:t>¿Qué son los Terremotos?</a:t>
            </a:r>
            <a:endParaRPr lang="es-ES" altLang="es-ES" sz="4600" b="1" dirty="0">
              <a:latin typeface="Lucida Sans Unicode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31420" y="1988840"/>
            <a:ext cx="10033217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lnSpc>
                <a:spcPct val="125000"/>
              </a:lnSpc>
              <a:spcBef>
                <a:spcPct val="20000"/>
              </a:spcBef>
              <a:buSzPct val="75000"/>
              <a:buFont typeface="Wingdings" pitchFamily="2" charset="2"/>
              <a:buChar char="v"/>
            </a:pPr>
            <a:r>
              <a:rPr lang="es-ES" altLang="es-ES" sz="2400" b="1" dirty="0">
                <a:latin typeface="Lucida Sans Unicode" pitchFamily="34" charset="0"/>
                <a:cs typeface="Lucida Sans Unicode" pitchFamily="34" charset="0"/>
              </a:rPr>
              <a:t>Cuando se producen estas fricciones entre las placas, (generalmente asociadas a los límites o bordes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convergentes y transformantes). En </a:t>
            </a:r>
            <a:r>
              <a:rPr lang="es-ES" altLang="es-ES" sz="2400" b="1" dirty="0">
                <a:latin typeface="Lucida Sans Unicode" pitchFamily="34" charset="0"/>
                <a:cs typeface="Lucida Sans Unicode" pitchFamily="34" charset="0"/>
              </a:rPr>
              <a:t>algún momento se libera energía imprevista </a:t>
            </a:r>
            <a:r>
              <a:rPr lang="es-ES" sz="2400" b="1" spc="-10" dirty="0">
                <a:latin typeface="Lucida Sans Unicode" pitchFamily="34" charset="0"/>
                <a:cs typeface="Lucida Sans Unicode" pitchFamily="34" charset="0"/>
              </a:rPr>
              <a:t>desde</a:t>
            </a:r>
            <a:r>
              <a:rPr lang="es-ES" sz="24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el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interior de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s-ES" sz="2400" b="1" spc="-20" dirty="0">
                <a:latin typeface="Lucida Sans Unicode" pitchFamily="34" charset="0"/>
                <a:cs typeface="Lucida Sans Unicode" pitchFamily="34" charset="0"/>
              </a:rPr>
              <a:t>Tierra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10" dirty="0">
                <a:latin typeface="Lucida Sans Unicode" pitchFamily="34" charset="0"/>
                <a:cs typeface="Lucida Sans Unicode" pitchFamily="34" charset="0"/>
              </a:rPr>
              <a:t>por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 un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10" dirty="0">
                <a:latin typeface="Lucida Sans Unicode" pitchFamily="34" charset="0"/>
                <a:cs typeface="Lucida Sans Unicode" pitchFamily="34" charset="0"/>
              </a:rPr>
              <a:t>acomodo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 de las placas. </a:t>
            </a:r>
          </a:p>
          <a:p>
            <a:pPr marL="342900" indent="-342900" algn="just" eaLnBrk="1" hangingPunct="1">
              <a:lnSpc>
                <a:spcPct val="125000"/>
              </a:lnSpc>
              <a:spcBef>
                <a:spcPct val="20000"/>
              </a:spcBef>
              <a:buSzPct val="75000"/>
              <a:buFont typeface="Wingdings" pitchFamily="2" charset="2"/>
              <a:buChar char="v"/>
            </a:pPr>
            <a:endParaRPr lang="es-ES" sz="1400" b="1" spc="-5" dirty="0">
              <a:latin typeface="Lucida Sans Unicode" pitchFamily="34" charset="0"/>
              <a:cs typeface="Lucida Sans Unicode" pitchFamily="34" charset="0"/>
            </a:endParaRPr>
          </a:p>
          <a:p>
            <a:pPr marL="342900" indent="-342900" algn="just" eaLnBrk="1" hangingPunct="1">
              <a:lnSpc>
                <a:spcPct val="125000"/>
              </a:lnSpc>
              <a:spcBef>
                <a:spcPct val="20000"/>
              </a:spcBef>
              <a:buSzPct val="75000"/>
              <a:buFont typeface="Wingdings" pitchFamily="2" charset="2"/>
              <a:buChar char="v"/>
            </a:pP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Esta liberación de energía se realiza por medio de ondas sísmicas, generando movimiento del terreno.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75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5" grpId="0" build="p" autoUpdateAnimBg="0" advAuto="100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BFA20A22-F16D-5152-AE82-2DD9A1926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155181" y="548680"/>
            <a:ext cx="5738761" cy="805768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b="1" dirty="0"/>
              <a:t>Partes de un terremoto</a:t>
            </a:r>
            <a:endParaRPr lang="es-ES" altLang="es-ES" b="1" dirty="0">
              <a:latin typeface="Lucida Sans Unicode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79376" y="1628800"/>
            <a:ext cx="1137726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lnSpc>
                <a:spcPct val="125000"/>
              </a:lnSpc>
              <a:spcBef>
                <a:spcPct val="20000"/>
              </a:spcBef>
              <a:buSzPct val="75000"/>
              <a:buFont typeface="Wingdings" pitchFamily="2" charset="2"/>
              <a:buChar char="v"/>
            </a:pP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Son dos partes fundamentales: </a:t>
            </a:r>
          </a:p>
          <a:p>
            <a:pPr marL="342900" indent="-342900" algn="just" eaLnBrk="1" hangingPunct="1">
              <a:lnSpc>
                <a:spcPct val="125000"/>
              </a:lnSpc>
              <a:spcBef>
                <a:spcPct val="20000"/>
              </a:spcBef>
              <a:buSzPct val="75000"/>
            </a:pPr>
            <a:endParaRPr lang="es-ES" sz="1400" b="1" dirty="0">
              <a:latin typeface="Lucida Sans Unicode" pitchFamily="34" charset="0"/>
              <a:cs typeface="Lucida Sans Unicode" pitchFamily="34" charset="0"/>
            </a:endParaRPr>
          </a:p>
          <a:p>
            <a:pPr marL="342900" indent="-342900" algn="just" eaLnBrk="1" hangingPunct="1">
              <a:lnSpc>
                <a:spcPct val="125000"/>
              </a:lnSpc>
              <a:spcBef>
                <a:spcPct val="20000"/>
              </a:spcBef>
              <a:buSzPct val="75000"/>
            </a:pP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 - </a:t>
            </a:r>
            <a:r>
              <a:rPr lang="es-ES" sz="2400" b="1" u="sng" dirty="0">
                <a:latin typeface="Lucida Sans Unicode" pitchFamily="34" charset="0"/>
                <a:cs typeface="Lucida Sans Unicode" pitchFamily="34" charset="0"/>
              </a:rPr>
              <a:t>Hipocentro o Foco sísmico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: Es el lugar interior de la Tierra donde se origina el terremoto (choque o vibración de las placas tectónicas), y desde ahí se propagan las ondas sísmicas.</a:t>
            </a:r>
          </a:p>
          <a:p>
            <a:pPr marL="342900" indent="-342900" algn="just" eaLnBrk="1" hangingPunct="1">
              <a:lnSpc>
                <a:spcPct val="125000"/>
              </a:lnSpc>
              <a:spcBef>
                <a:spcPct val="20000"/>
              </a:spcBef>
              <a:buSzPct val="75000"/>
            </a:pPr>
            <a:endParaRPr lang="es-ES" sz="1400" b="1" dirty="0">
              <a:latin typeface="Lucida Sans Unicode" pitchFamily="34" charset="0"/>
              <a:cs typeface="Lucida Sans Unicode" pitchFamily="34" charset="0"/>
            </a:endParaRPr>
          </a:p>
          <a:p>
            <a:pPr marL="342900" indent="-342900" algn="just" eaLnBrk="1" hangingPunct="1">
              <a:lnSpc>
                <a:spcPct val="125000"/>
              </a:lnSpc>
              <a:spcBef>
                <a:spcPct val="20000"/>
              </a:spcBef>
              <a:buSzPct val="75000"/>
            </a:pP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 - </a:t>
            </a:r>
            <a:r>
              <a:rPr lang="es-ES" sz="2400" b="1" u="sng" dirty="0">
                <a:latin typeface="Lucida Sans Unicode" pitchFamily="34" charset="0"/>
                <a:cs typeface="Lucida Sans Unicode" pitchFamily="34" charset="0"/>
              </a:rPr>
              <a:t>Epicentro: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 Es el punto en la superficie terrestre situado directamente encima del hipocentro donde se puede presentar mayor poder destructivo. (Los sismólogos marcan una línea vertical hasta la superficie para determinarlo).</a:t>
            </a:r>
            <a:endParaRPr lang="es-ES" sz="2400" b="1" u="sng" spc="-5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75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75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5" grpId="0" build="p" autoUpdateAnimBg="0" advAuto="100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60680A33-E409-9D38-B523-19952C971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103" y="620688"/>
            <a:ext cx="10087793" cy="586817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C46B61CC-6B0B-5BBF-2282-83E4127AB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5674" y="430090"/>
            <a:ext cx="8885237" cy="928694"/>
          </a:xfrm>
        </p:spPr>
        <p:txBody>
          <a:bodyPr/>
          <a:lstStyle/>
          <a:p>
            <a:pPr eaLnBrk="1" hangingPunct="1"/>
            <a:r>
              <a:rPr lang="es-ES" sz="4000" b="1" spc="-5" dirty="0">
                <a:latin typeface="Lucida Sans Unicode" pitchFamily="34" charset="0"/>
                <a:cs typeface="Lucida Sans Unicode" pitchFamily="34" charset="0"/>
              </a:rPr>
              <a:t>¿Cómo</a:t>
            </a:r>
            <a:r>
              <a:rPr lang="es-ES" sz="40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000" b="1" dirty="0">
                <a:latin typeface="Lucida Sans Unicode" pitchFamily="34" charset="0"/>
                <a:cs typeface="Lucida Sans Unicode" pitchFamily="34" charset="0"/>
              </a:rPr>
              <a:t>se</a:t>
            </a:r>
            <a:r>
              <a:rPr lang="es-ES" sz="40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000" b="1" dirty="0">
                <a:latin typeface="Lucida Sans Unicode" pitchFamily="34" charset="0"/>
                <a:cs typeface="Lucida Sans Unicode" pitchFamily="34" charset="0"/>
              </a:rPr>
              <a:t>miden</a:t>
            </a:r>
            <a:r>
              <a:rPr lang="es-ES" sz="4000" b="1" spc="-3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000" b="1" dirty="0">
                <a:latin typeface="Lucida Sans Unicode" pitchFamily="34" charset="0"/>
                <a:cs typeface="Lucida Sans Unicode" pitchFamily="34" charset="0"/>
              </a:rPr>
              <a:t>los</a:t>
            </a:r>
            <a:r>
              <a:rPr lang="es-ES" sz="40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000" b="1" dirty="0">
                <a:latin typeface="Lucida Sans Unicode" pitchFamily="34" charset="0"/>
                <a:cs typeface="Lucida Sans Unicode" pitchFamily="34" charset="0"/>
              </a:rPr>
              <a:t>seísmos?</a:t>
            </a:r>
            <a:endParaRPr lang="es-ES" altLang="es-ES" sz="4000" b="1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59396" y="1340768"/>
            <a:ext cx="10873208" cy="1571636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intensidad</a:t>
            </a:r>
            <a:r>
              <a:rPr lang="es-ES" sz="20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20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los</a:t>
            </a:r>
            <a:r>
              <a:rPr lang="es-ES" sz="20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seísmos</a:t>
            </a:r>
            <a:r>
              <a:rPr lang="es-ES" sz="20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se</a:t>
            </a:r>
            <a:r>
              <a:rPr lang="es-ES" sz="20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mide</a:t>
            </a:r>
            <a:r>
              <a:rPr lang="es-ES" sz="20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con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un</a:t>
            </a:r>
            <a:r>
              <a:rPr lang="es-ES" sz="20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instrumento</a:t>
            </a:r>
            <a:r>
              <a:rPr lang="es-ES" sz="2000" b="1" spc="3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llamado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SISMÓGRAFO, que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 registra</a:t>
            </a:r>
            <a:r>
              <a:rPr lang="es-ES" sz="20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en</a:t>
            </a:r>
            <a:r>
              <a:rPr lang="es-ES" sz="20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un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papel,</a:t>
            </a:r>
            <a:r>
              <a:rPr lang="es-ES" sz="20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vibración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 de</a:t>
            </a:r>
            <a:r>
              <a:rPr lang="es-ES" sz="20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tierra. Los</a:t>
            </a:r>
            <a:r>
              <a:rPr lang="es-ES" sz="20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seísmos</a:t>
            </a:r>
            <a:r>
              <a:rPr lang="es-ES" sz="20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tienen</a:t>
            </a:r>
            <a:r>
              <a:rPr lang="es-ES" sz="20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dos</a:t>
            </a:r>
            <a:r>
              <a:rPr lang="es-ES" sz="20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escalas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000" b="1" spc="-5" dirty="0">
                <a:latin typeface="Lucida Sans Unicode" pitchFamily="34" charset="0"/>
                <a:cs typeface="Lucida Sans Unicode" pitchFamily="34" charset="0"/>
              </a:rPr>
              <a:t>medición. </a:t>
            </a:r>
            <a:endParaRPr lang="es-ES" altLang="es-ES" sz="2000" b="1" dirty="0"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5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54" y="2989788"/>
            <a:ext cx="4429157" cy="3359866"/>
          </a:xfrm>
          <a:prstGeom prst="rect">
            <a:avLst/>
          </a:prstGeom>
        </p:spPr>
      </p:pic>
      <p:pic>
        <p:nvPicPr>
          <p:cNvPr id="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1089" y="2933026"/>
            <a:ext cx="4156865" cy="3287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250"/>
                            </p:stCondLst>
                            <p:childTnLst>
                              <p:par>
                                <p:cTn id="1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 advAuto="100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470015F9-D6DD-9F47-9821-F755F7A24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07368" y="1340768"/>
            <a:ext cx="11377264" cy="4999712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114000"/>
              </a:lnSpc>
            </a:pP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ESCALA</a:t>
            </a:r>
            <a:r>
              <a:rPr lang="es-ES" sz="2300" b="1" spc="-14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RICHTER: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mide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s-ES" sz="2300" b="1" u="sng" spc="-5" dirty="0">
                <a:latin typeface="Lucida Sans Unicode" pitchFamily="34" charset="0"/>
                <a:cs typeface="Lucida Sans Unicode" pitchFamily="34" charset="0"/>
              </a:rPr>
              <a:t>MAGNITUD</a:t>
            </a:r>
            <a:r>
              <a:rPr lang="es-ES" sz="23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23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un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seísmo.</a:t>
            </a:r>
            <a:r>
              <a:rPr lang="es-ES" sz="2300" b="1" spc="-1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A</a:t>
            </a:r>
            <a:r>
              <a:rPr lang="es-ES" sz="2300" b="1" spc="-14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través de </a:t>
            </a:r>
            <a:r>
              <a:rPr lang="es-ES" sz="2300" b="1" spc="-7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ella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se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pueden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conocer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la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energía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liberada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en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el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hipocentro.</a:t>
            </a:r>
          </a:p>
          <a:p>
            <a:pPr algn="just" eaLnBrk="1" hangingPunct="1">
              <a:lnSpc>
                <a:spcPct val="150000"/>
              </a:lnSpc>
            </a:pPr>
            <a:endParaRPr lang="es-ES" sz="1000" spc="-5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>
              <a:lnSpc>
                <a:spcPct val="114000"/>
              </a:lnSpc>
            </a:pP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Esta escala va desde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el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 grado 1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al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9: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</a:p>
          <a:p>
            <a:pPr algn="just" eaLnBrk="1" hangingPunct="1">
              <a:lnSpc>
                <a:spcPct val="114000"/>
              </a:lnSpc>
              <a:buNone/>
            </a:pPr>
            <a:r>
              <a:rPr lang="es-ES" sz="2300" spc="5" dirty="0">
                <a:latin typeface="Lucida Sans Unicode" pitchFamily="34" charset="0"/>
                <a:cs typeface="Lucida Sans Unicode" pitchFamily="34" charset="0"/>
              </a:rPr>
              <a:t>    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-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Menos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de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3,5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apenas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se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aprecia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el movimiento,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pero igual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queda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registrado.</a:t>
            </a:r>
          </a:p>
          <a:p>
            <a:pPr algn="just" eaLnBrk="1" hangingPunct="1">
              <a:lnSpc>
                <a:spcPct val="114000"/>
              </a:lnSpc>
              <a:buNone/>
            </a:pP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    - 3,5</a:t>
            </a:r>
            <a:r>
              <a:rPr lang="es-ES" sz="23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–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5,4:</a:t>
            </a:r>
            <a:r>
              <a:rPr lang="es-ES" sz="23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Casi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siempre</a:t>
            </a:r>
            <a:r>
              <a:rPr lang="es-ES" sz="23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se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siente,</a:t>
            </a:r>
            <a:r>
              <a:rPr lang="es-ES" sz="23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causa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daños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menores.</a:t>
            </a:r>
            <a:endParaRPr lang="es-ES" sz="2300" b="1" dirty="0">
              <a:latin typeface="Lucida Sans Unicode" pitchFamily="34" charset="0"/>
              <a:cs typeface="Lucida Sans Unicode" pitchFamily="34" charset="0"/>
            </a:endParaRPr>
          </a:p>
          <a:p>
            <a:pPr marL="12700">
              <a:lnSpc>
                <a:spcPct val="114000"/>
              </a:lnSpc>
              <a:spcBef>
                <a:spcPts val="710"/>
              </a:spcBef>
              <a:buNone/>
            </a:pP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    - 5,5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–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 6,0: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Deja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pequeños</a:t>
            </a:r>
            <a:r>
              <a:rPr lang="es-ES" sz="23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daños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en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edificios.</a:t>
            </a:r>
            <a:endParaRPr lang="es-ES" sz="2300" b="1" dirty="0">
              <a:latin typeface="Lucida Sans Unicode" pitchFamily="34" charset="0"/>
              <a:cs typeface="Lucida Sans Unicode" pitchFamily="34" charset="0"/>
            </a:endParaRPr>
          </a:p>
          <a:p>
            <a:pPr marL="12700" marR="145415">
              <a:lnSpc>
                <a:spcPct val="114000"/>
              </a:lnSpc>
              <a:spcBef>
                <a:spcPts val="10"/>
              </a:spcBef>
              <a:buNone/>
            </a:pP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    - 6,1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–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6,9:</a:t>
            </a:r>
            <a:r>
              <a:rPr lang="es-ES" sz="23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Puede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ocasionar</a:t>
            </a:r>
            <a:r>
              <a:rPr lang="es-ES" sz="23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gran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 destrucción</a:t>
            </a:r>
            <a:r>
              <a:rPr lang="es-ES" sz="23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en zonas pobladas. 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   </a:t>
            </a:r>
          </a:p>
          <a:p>
            <a:pPr marL="12700" marR="145415">
              <a:lnSpc>
                <a:spcPct val="114000"/>
              </a:lnSpc>
              <a:spcBef>
                <a:spcPts val="10"/>
              </a:spcBef>
              <a:buNone/>
            </a:pP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   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- </a:t>
            </a:r>
            <a:r>
              <a:rPr lang="es-ES" sz="2300" b="1" spc="-710" dirty="0">
                <a:latin typeface="Lucida Sans Unicode" pitchFamily="34" charset="0"/>
                <a:cs typeface="Lucida Sans Unicode" pitchFamily="34" charset="0"/>
              </a:rPr>
              <a:t>   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7,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0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–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7,9: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Causa</a:t>
            </a:r>
            <a:r>
              <a:rPr lang="es-ES" sz="23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severos</a:t>
            </a:r>
            <a:r>
              <a:rPr lang="es-ES" sz="23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daños</a:t>
            </a:r>
            <a:r>
              <a:rPr lang="es-ES" sz="23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y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destrucción.</a:t>
            </a:r>
            <a:endParaRPr lang="es-ES" sz="2300" b="1" dirty="0">
              <a:latin typeface="Lucida Sans Unicode" pitchFamily="34" charset="0"/>
              <a:cs typeface="Lucida Sans Unicode" pitchFamily="34" charset="0"/>
            </a:endParaRPr>
          </a:p>
          <a:p>
            <a:pPr marL="12700">
              <a:lnSpc>
                <a:spcPct val="114000"/>
              </a:lnSpc>
              <a:spcBef>
                <a:spcPts val="710"/>
              </a:spcBef>
              <a:buNone/>
            </a:pP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    - 8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o</a:t>
            </a:r>
            <a:r>
              <a:rPr lang="es-ES" sz="2300" b="1" spc="-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mayor:</a:t>
            </a:r>
            <a:r>
              <a:rPr lang="es-ES" sz="23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300" b="1" spc="-5" dirty="0">
                <a:latin typeface="Lucida Sans Unicode" pitchFamily="34" charset="0"/>
                <a:cs typeface="Lucida Sans Unicode" pitchFamily="34" charset="0"/>
              </a:rPr>
              <a:t>Destrucción </a:t>
            </a:r>
            <a:r>
              <a:rPr lang="es-ES" sz="2300" b="1" spc="-10" dirty="0">
                <a:latin typeface="Lucida Sans Unicode" pitchFamily="34" charset="0"/>
                <a:cs typeface="Lucida Sans Unicode" pitchFamily="34" charset="0"/>
              </a:rPr>
              <a:t>total.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68481" y="188640"/>
            <a:ext cx="8885237" cy="941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s-ES" sz="3800" spc="-1070" dirty="0">
                <a:latin typeface="Lucida Sans Unicode" pitchFamily="34" charset="0"/>
                <a:ea typeface="+mj-ea"/>
                <a:cs typeface="Lucida Sans Unicode" pitchFamily="34" charset="0"/>
              </a:rPr>
              <a:t> </a:t>
            </a:r>
            <a:r>
              <a:rPr lang="es-ES" sz="3800" b="1" dirty="0">
                <a:latin typeface="Lucida Sans Unicode" pitchFamily="34" charset="0"/>
                <a:ea typeface="+mj-ea"/>
                <a:cs typeface="Lucida Sans Unicode" pitchFamily="34" charset="0"/>
              </a:rPr>
              <a:t>Según su </a:t>
            </a:r>
            <a:r>
              <a:rPr lang="es-ES" sz="3800" b="1" spc="-5" dirty="0">
                <a:latin typeface="Lucida Sans Unicode" pitchFamily="34" charset="0"/>
                <a:ea typeface="+mj-ea"/>
                <a:cs typeface="Lucida Sans Unicode" pitchFamily="34" charset="0"/>
              </a:rPr>
              <a:t>Magnitud</a:t>
            </a:r>
            <a:endParaRPr lang="es-ES" altLang="es-ES" sz="3800" b="1" dirty="0">
              <a:latin typeface="Lucida Sans Unicode" pitchFamily="34" charset="0"/>
              <a:ea typeface="+mj-ea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75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75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750"/>
                            </p:stCondLst>
                            <p:childTnLst>
                              <p:par>
                                <p:cTn id="2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750"/>
                            </p:stCondLst>
                            <p:childTnLst>
                              <p:par>
                                <p:cTn id="30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750"/>
                            </p:stCondLst>
                            <p:childTnLst>
                              <p:par>
                                <p:cTn id="3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750"/>
                            </p:stCondLst>
                            <p:childTnLst>
                              <p:par>
                                <p:cTn id="40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750"/>
                            </p:stCondLst>
                            <p:childTnLst>
                              <p:par>
                                <p:cTn id="4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 advAuto="1000"/>
      <p:bldP spid="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05FDAE76-E557-CA84-09D8-E6F761B52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53383" y="915978"/>
            <a:ext cx="8885237" cy="727072"/>
          </a:xfrm>
        </p:spPr>
        <p:txBody>
          <a:bodyPr/>
          <a:lstStyle/>
          <a:p>
            <a:pPr eaLnBrk="1" hangingPunct="1"/>
            <a:r>
              <a:rPr lang="es-ES" sz="3200" spc="-107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4000" b="1" spc="-5" dirty="0">
                <a:latin typeface="Lucida Sans Unicode" pitchFamily="34" charset="0"/>
                <a:cs typeface="Lucida Sans Unicode" pitchFamily="34" charset="0"/>
              </a:rPr>
              <a:t>Según </a:t>
            </a:r>
            <a:r>
              <a:rPr lang="es-ES" sz="4000" b="1" dirty="0">
                <a:latin typeface="Lucida Sans Unicode" pitchFamily="34" charset="0"/>
                <a:cs typeface="Lucida Sans Unicode" pitchFamily="34" charset="0"/>
              </a:rPr>
              <a:t>su Intensidad</a:t>
            </a:r>
            <a:endParaRPr lang="es-ES" altLang="es-ES" sz="4000" b="1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666844" y="1928802"/>
            <a:ext cx="8788738" cy="4714908"/>
          </a:xfrm>
        </p:spPr>
        <p:txBody>
          <a:bodyPr/>
          <a:lstStyle/>
          <a:p>
            <a:pPr algn="just" eaLnBrk="1" hangingPunct="1">
              <a:lnSpc>
                <a:spcPct val="125000"/>
              </a:lnSpc>
            </a:pP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ESCALA DE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MERCALLI:</a:t>
            </a:r>
            <a:r>
              <a:rPr lang="es-ES" sz="22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15" dirty="0">
                <a:latin typeface="Lucida Sans Unicode" pitchFamily="34" charset="0"/>
                <a:cs typeface="Lucida Sans Unicode" pitchFamily="34" charset="0"/>
              </a:rPr>
              <a:t>Representa</a:t>
            </a:r>
            <a:r>
              <a:rPr lang="es-ES" sz="2200" b="1" spc="5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2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violencia</a:t>
            </a:r>
            <a:r>
              <a:rPr lang="es-ES" sz="22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con</a:t>
            </a:r>
            <a:r>
              <a:rPr lang="es-ES" sz="22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lang="es-ES" sz="22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se</a:t>
            </a:r>
            <a:r>
              <a:rPr lang="es-ES" sz="22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siente</a:t>
            </a:r>
            <a:r>
              <a:rPr lang="es-ES" sz="22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un seísmo en</a:t>
            </a:r>
            <a:r>
              <a:rPr lang="es-ES" sz="22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2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zona</a:t>
            </a:r>
            <a:r>
              <a:rPr lang="es-ES" sz="22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afectada.</a:t>
            </a:r>
            <a:r>
              <a:rPr lang="es-ES" sz="22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Mide</a:t>
            </a:r>
            <a:r>
              <a:rPr lang="es-ES" sz="22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la</a:t>
            </a:r>
            <a:r>
              <a:rPr lang="es-ES" sz="22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u="sng" dirty="0">
                <a:latin typeface="Lucida Sans Unicode" pitchFamily="34" charset="0"/>
                <a:cs typeface="Lucida Sans Unicode" pitchFamily="34" charset="0"/>
              </a:rPr>
              <a:t>INTENSIDAD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,</a:t>
            </a:r>
            <a:r>
              <a:rPr lang="es-ES" sz="2200" b="1" spc="-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o los</a:t>
            </a:r>
            <a:r>
              <a:rPr lang="es-ES" sz="22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daños</a:t>
            </a:r>
            <a:r>
              <a:rPr lang="es-ES" sz="22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sobre </a:t>
            </a:r>
            <a:r>
              <a:rPr lang="es-ES" sz="22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s-ES" sz="22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construcciones</a:t>
            </a:r>
            <a:r>
              <a:rPr lang="es-ES" sz="2200" b="1" spc="5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y</a:t>
            </a:r>
            <a:r>
              <a:rPr lang="es-ES" sz="22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el</a:t>
            </a:r>
            <a:r>
              <a:rPr lang="es-ES" sz="22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impacto</a:t>
            </a:r>
            <a:r>
              <a:rPr lang="es-ES" sz="22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que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produce</a:t>
            </a:r>
            <a:r>
              <a:rPr lang="es-ES" sz="2200" b="1" spc="3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en</a:t>
            </a:r>
            <a:r>
              <a:rPr lang="es-ES" sz="22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las</a:t>
            </a:r>
            <a:r>
              <a:rPr lang="es-ES" sz="22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200" b="1" spc="-5" dirty="0">
                <a:latin typeface="Lucida Sans Unicode" pitchFamily="34" charset="0"/>
                <a:cs typeface="Lucida Sans Unicode" pitchFamily="34" charset="0"/>
              </a:rPr>
              <a:t>personas.</a:t>
            </a:r>
          </a:p>
          <a:p>
            <a:pPr algn="just" eaLnBrk="1" hangingPunct="1">
              <a:lnSpc>
                <a:spcPct val="150000"/>
              </a:lnSpc>
            </a:pPr>
            <a:endParaRPr lang="es-ES" sz="800" spc="-5" dirty="0">
              <a:latin typeface="Lucida Sans Unicode" pitchFamily="34" charset="0"/>
              <a:cs typeface="Lucida Sans Unicode" pitchFamily="34" charset="0"/>
            </a:endParaRPr>
          </a:p>
          <a:p>
            <a:pPr algn="just" eaLnBrk="1" hangingPunct="1">
              <a:lnSpc>
                <a:spcPct val="125000"/>
              </a:lnSpc>
            </a:pPr>
            <a:r>
              <a:rPr lang="es-ES" sz="2200" b="1" dirty="0">
                <a:latin typeface="Lucida Sans Unicode" pitchFamily="34" charset="0"/>
                <a:cs typeface="Lucida Sans Unicode" pitchFamily="34" charset="0"/>
              </a:rPr>
              <a:t>Se</a:t>
            </a:r>
            <a:r>
              <a:rPr lang="es-ES" sz="22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determina</a:t>
            </a:r>
            <a:r>
              <a:rPr lang="es-ES" sz="24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de acuerdo</a:t>
            </a:r>
            <a:r>
              <a:rPr lang="es-ES" sz="24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a</a:t>
            </a:r>
            <a:r>
              <a:rPr lang="es-ES" sz="2400" b="1" spc="-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una</a:t>
            </a:r>
            <a:r>
              <a:rPr lang="es-ES" sz="24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escala que</a:t>
            </a:r>
            <a:r>
              <a:rPr lang="es-ES" sz="24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va </a:t>
            </a:r>
            <a:r>
              <a:rPr lang="es-ES" sz="2400" b="1" spc="-10" dirty="0">
                <a:latin typeface="Lucida Sans Unicode" pitchFamily="34" charset="0"/>
                <a:cs typeface="Lucida Sans Unicode" pitchFamily="34" charset="0"/>
              </a:rPr>
              <a:t>desde</a:t>
            </a:r>
            <a:r>
              <a:rPr lang="es-ES" sz="24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el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 grado</a:t>
            </a:r>
            <a:r>
              <a:rPr lang="es-ES" sz="2400" b="1" spc="-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1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al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12. el</a:t>
            </a:r>
            <a:r>
              <a:rPr lang="es-ES" sz="24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primer</a:t>
            </a:r>
            <a:r>
              <a:rPr lang="es-ES" sz="24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grado</a:t>
            </a:r>
            <a:r>
              <a:rPr lang="es-ES" sz="2400" b="1" spc="3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corresponde</a:t>
            </a:r>
            <a:r>
              <a:rPr lang="es-ES" sz="2400" b="1" spc="4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a</a:t>
            </a:r>
            <a:r>
              <a:rPr lang="es-ES" sz="24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los</a:t>
            </a:r>
            <a:r>
              <a:rPr lang="es-ES" sz="24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movimientos</a:t>
            </a:r>
            <a:r>
              <a:rPr lang="es-ES" sz="2400" b="1" spc="3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que sólo</a:t>
            </a:r>
            <a:r>
              <a:rPr lang="es-ES" sz="24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perciben</a:t>
            </a:r>
            <a:r>
              <a:rPr lang="es-ES" sz="24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los</a:t>
            </a:r>
            <a:r>
              <a:rPr lang="es-ES" sz="24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10" dirty="0">
                <a:latin typeface="Lucida Sans Unicode" pitchFamily="34" charset="0"/>
                <a:cs typeface="Lucida Sans Unicode" pitchFamily="34" charset="0"/>
              </a:rPr>
              <a:t>aparatos</a:t>
            </a:r>
            <a:r>
              <a:rPr lang="es-ES" sz="2400" b="1" spc="1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tecnológicos</a:t>
            </a:r>
            <a:r>
              <a:rPr lang="es-ES" sz="2400" b="1" spc="2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y</a:t>
            </a:r>
            <a:r>
              <a:rPr lang="es-ES" sz="2400" b="1" spc="1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el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grado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 12</a:t>
            </a:r>
            <a:r>
              <a:rPr lang="es-ES" sz="24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dirty="0">
                <a:latin typeface="Lucida Sans Unicode" pitchFamily="34" charset="0"/>
                <a:cs typeface="Lucida Sans Unicode" pitchFamily="34" charset="0"/>
              </a:rPr>
              <a:t>a las </a:t>
            </a:r>
            <a:r>
              <a:rPr lang="es-ES" sz="2400" b="1" spc="5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vibraciones</a:t>
            </a:r>
            <a:r>
              <a:rPr lang="es-ES" sz="2400" b="1" spc="2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sz="2400" b="1" spc="-5" dirty="0">
                <a:latin typeface="Lucida Sans Unicode" pitchFamily="34" charset="0"/>
                <a:cs typeface="Lucida Sans Unicode" pitchFamily="34" charset="0"/>
              </a:rPr>
              <a:t>más catastrófica.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75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 advAuto="100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4EF1539B-4B35-7F02-6B08-BBB4FCB3F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536407"/>
              </p:ext>
            </p:extLst>
          </p:nvPr>
        </p:nvGraphicFramePr>
        <p:xfrm>
          <a:off x="839416" y="392539"/>
          <a:ext cx="11017225" cy="6060797"/>
        </p:xfrm>
        <a:graphic>
          <a:graphicData uri="http://schemas.openxmlformats.org/drawingml/2006/table">
            <a:tbl>
              <a:tblPr/>
              <a:tblGrid>
                <a:gridCol w="2605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2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9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07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ESCALAS DE CLASIFICACIÓN DE TERREMOTOS Y DAÑOS OBSERVADOS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Magnitud Richter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Intensidad Mercalli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Observaciones </a:t>
                      </a:r>
                      <a:br>
                        <a:rPr kumimoji="0" lang="es-E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</a:br>
                      <a:r>
                        <a:rPr kumimoji="0" lang="es-E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de testigos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&lt; 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I-II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Difícilmente perceptible</a:t>
                      </a:r>
                      <a:endParaRPr kumimoji="0" lang="es-ES" sz="2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3-4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II-III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Se siente una vibración como la producida por el paso cercano de un camión </a:t>
                      </a:r>
                      <a:endParaRPr kumimoji="0" lang="es-ES" sz="2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2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&gt; 4-5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IV-V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Los pequeños objetos se vuelcan: la gente que está durmiendo se despierta</a:t>
                      </a:r>
                      <a:endParaRPr kumimoji="0" lang="es-ES" sz="2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2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&gt;5-6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VI-VII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Dificultad para mantenerse en pie: daños en las construcciones de ladrillo</a:t>
                      </a:r>
                      <a:endParaRPr kumimoji="0" lang="es-ES" sz="2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&gt;6-7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VII-VIII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Pánico general: cae algún muro</a:t>
                      </a:r>
                      <a:endParaRPr kumimoji="0" lang="es-ES" sz="2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&gt;7-8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IX-XI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Destrucción masiva: grandes deslizamientos</a:t>
                      </a:r>
                      <a:endParaRPr kumimoji="0" lang="es-ES" sz="2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2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8-9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XI-XII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Destrucción total: se ven ondas en </a:t>
                      </a:r>
                      <a:br>
                        <a:rPr kumimoji="0" lang="es-ES_tradnl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</a:br>
                      <a:r>
                        <a:rPr kumimoji="0" lang="es-ES_tradnl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la superficie del suelo</a:t>
                      </a:r>
                      <a:endParaRPr kumimoji="0" lang="es-ES" sz="2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DCA21806-526E-8BE0-CCBA-AC2E135B8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863300" y="1085663"/>
            <a:ext cx="84654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b="1" spc="-5" dirty="0">
              <a:solidFill>
                <a:srgbClr val="FFFFFF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es-ES" b="1" dirty="0"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es-ES" b="1" dirty="0"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es-ES" b="1" dirty="0"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5439" y="2428868"/>
            <a:ext cx="850112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666844" y="1142984"/>
            <a:ext cx="878687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lnSpc>
                <a:spcPct val="114000"/>
              </a:lnSpc>
              <a:spcBef>
                <a:spcPct val="20000"/>
              </a:spcBef>
              <a:buSzPct val="75000"/>
              <a:buFont typeface="Wingdings" pitchFamily="2" charset="2"/>
              <a:buChar char="v"/>
              <a:defRPr/>
            </a:pPr>
            <a:r>
              <a:rPr lang="es-ES" sz="2000" b="1" dirty="0">
                <a:latin typeface="Lucida Sans Unicode" pitchFamily="34" charset="0"/>
                <a:cs typeface="Lucida Sans Unicode" pitchFamily="34" charset="0"/>
              </a:rPr>
              <a:t>El terremoto más grande del mundo del cual se tenga registro, llegó a alcanzar una magnitud de 9,5 en la escala de Richter y ocurrió el 22 de mayo de 1960, en Valdivia (Chile).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 advAuto="100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25FB5379-3116-4154-4692-917C88C9C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upload.wikimedia.org/wikipedia/commons/thumb/c/ce/Terremotos_de_mayor_magnitud.png/1024px-Terremotos_de_mayor_magnitu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4001" y="928670"/>
            <a:ext cx="8643998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FD6F0F75-1181-9020-CB5B-849B4F4A9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87488" y="750075"/>
            <a:ext cx="954172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lnSpc>
                <a:spcPct val="114000"/>
              </a:lnSpc>
              <a:spcBef>
                <a:spcPct val="20000"/>
              </a:spcBef>
              <a:buSzPct val="75000"/>
              <a:buFont typeface="Wingdings" pitchFamily="2" charset="2"/>
              <a:buChar char="v"/>
            </a:pP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En el Estado español los principales terremotos que se tienen registro han sido el de </a:t>
            </a:r>
            <a:r>
              <a:rPr lang="es-ES" sz="2300" b="1" u="sng" dirty="0">
                <a:latin typeface="Lucida Sans Unicode" pitchFamily="34" charset="0"/>
                <a:cs typeface="Lucida Sans Unicode" pitchFamily="34" charset="0"/>
              </a:rPr>
              <a:t>1522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s-ES" sz="2300" b="1" u="sng" dirty="0">
                <a:latin typeface="Lucida Sans Unicode" pitchFamily="34" charset="0"/>
                <a:cs typeface="Lucida Sans Unicode" pitchFamily="34" charset="0"/>
              </a:rPr>
              <a:t>Almería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, con una magnitud estimada de entre 6,8 y 7 en la escala de Richter, y de X a XI en la de Mercalli; y el de </a:t>
            </a:r>
            <a:r>
              <a:rPr lang="es-ES" sz="2300" b="1" u="sng" dirty="0">
                <a:latin typeface="Lucida Sans Unicode" pitchFamily="34" charset="0"/>
                <a:cs typeface="Lucida Sans Unicode" pitchFamily="34" charset="0"/>
              </a:rPr>
              <a:t>1884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s-ES" sz="2300" b="1" u="sng" dirty="0">
                <a:latin typeface="Lucida Sans Unicode" pitchFamily="34" charset="0"/>
                <a:cs typeface="Lucida Sans Unicode" pitchFamily="34" charset="0"/>
              </a:rPr>
              <a:t>Granada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, con una magnitud de entre 6,2 y 6,5 en la escala Richter.</a:t>
            </a:r>
          </a:p>
          <a:p>
            <a:pPr marL="342900" indent="-342900" algn="just" eaLnBrk="1" hangingPunct="1">
              <a:lnSpc>
                <a:spcPct val="114000"/>
              </a:lnSpc>
              <a:spcBef>
                <a:spcPct val="20000"/>
              </a:spcBef>
              <a:buSzPct val="75000"/>
              <a:buFont typeface="Wingdings" pitchFamily="2" charset="2"/>
              <a:buChar char="v"/>
            </a:pPr>
            <a:endParaRPr lang="es-ES" sz="2300" b="1" dirty="0">
              <a:latin typeface="Lucida Sans Unicode" pitchFamily="34" charset="0"/>
              <a:cs typeface="Lucida Sans Unicode" pitchFamily="34" charset="0"/>
            </a:endParaRPr>
          </a:p>
          <a:p>
            <a:pPr marL="342900" indent="-342900" algn="just" eaLnBrk="1" hangingPunct="1">
              <a:lnSpc>
                <a:spcPct val="114000"/>
              </a:lnSpc>
              <a:spcBef>
                <a:spcPct val="20000"/>
              </a:spcBef>
              <a:buSzPct val="75000"/>
              <a:buFont typeface="Wingdings" pitchFamily="2" charset="2"/>
              <a:buChar char="v"/>
            </a:pP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En Cataluña el principal ha sido el denominado como Terremoto</a:t>
            </a:r>
            <a:r>
              <a:rPr lang="es-ES" sz="2300" b="1" i="1" dirty="0">
                <a:latin typeface="Lucida Sans Unicode" pitchFamily="34" charset="0"/>
                <a:cs typeface="Lucida Sans Unicode" pitchFamily="34" charset="0"/>
              </a:rPr>
              <a:t> de la Candelera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, situado cerca de </a:t>
            </a:r>
            <a:r>
              <a:rPr lang="es-ES" sz="2300" b="1" u="sng" dirty="0" err="1">
                <a:latin typeface="Lucida Sans Unicode" pitchFamily="34" charset="0"/>
                <a:cs typeface="Lucida Sans Unicode" pitchFamily="34" charset="0"/>
              </a:rPr>
              <a:t>Camprodón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 en </a:t>
            </a:r>
            <a:r>
              <a:rPr lang="es-ES" sz="2300" b="1" u="sng" dirty="0">
                <a:latin typeface="Lucida Sans Unicode" pitchFamily="34" charset="0"/>
                <a:cs typeface="Lucida Sans Unicode" pitchFamily="34" charset="0"/>
              </a:rPr>
              <a:t>1428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, con una magnitud estimada de 6,5 e intensidad IX-X. También otro en </a:t>
            </a:r>
            <a:r>
              <a:rPr lang="es-ES" sz="2300" b="1" u="sng" dirty="0">
                <a:latin typeface="Lucida Sans Unicode" pitchFamily="34" charset="0"/>
                <a:cs typeface="Lucida Sans Unicode" pitchFamily="34" charset="0"/>
              </a:rPr>
              <a:t>1995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 en la </a:t>
            </a:r>
            <a:r>
              <a:rPr lang="es-ES" sz="2300" b="1" u="sng" dirty="0">
                <a:latin typeface="Lucida Sans Unicode" pitchFamily="34" charset="0"/>
                <a:cs typeface="Lucida Sans Unicode" pitchFamily="34" charset="0"/>
              </a:rPr>
              <a:t>costa de Tarragona 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de magnitud 4,8; y el de </a:t>
            </a:r>
            <a:r>
              <a:rPr lang="es-ES" sz="2300" b="1" u="sng" dirty="0" err="1">
                <a:latin typeface="Lucida Sans Unicode" pitchFamily="34" charset="0"/>
                <a:cs typeface="Lucida Sans Unicode" pitchFamily="34" charset="0"/>
              </a:rPr>
              <a:t>Queralbs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, el </a:t>
            </a:r>
            <a:r>
              <a:rPr lang="es-ES" sz="2300" b="1" u="sng" dirty="0">
                <a:latin typeface="Lucida Sans Unicode" pitchFamily="34" charset="0"/>
                <a:cs typeface="Lucida Sans Unicode" pitchFamily="34" charset="0"/>
              </a:rPr>
              <a:t>2004</a:t>
            </a:r>
            <a:r>
              <a:rPr lang="es-ES" sz="2300" b="1" dirty="0">
                <a:latin typeface="Lucida Sans Unicode" pitchFamily="34" charset="0"/>
                <a:cs typeface="Lucida Sans Unicode" pitchFamily="34" charset="0"/>
              </a:rPr>
              <a:t>, con una magnitud de 4,0 en la escala Richter.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7" presetClass="entr" presetSubtype="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utoUpdateAnimBg="0" advAuto="100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0F868BB7-8818-9E02-5B91-98C4482EB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3631" y="2071678"/>
            <a:ext cx="832473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653383" y="987416"/>
            <a:ext cx="8885237" cy="727072"/>
          </a:xfrm>
        </p:spPr>
        <p:txBody>
          <a:bodyPr/>
          <a:lstStyle/>
          <a:p>
            <a:pPr eaLnBrk="1" hangingPunct="1"/>
            <a:r>
              <a:rPr lang="es-ES" sz="3200" spc="-107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s-ES" b="1" spc="-5" dirty="0">
                <a:latin typeface="Lucida Sans Unicode" pitchFamily="34" charset="0"/>
                <a:cs typeface="Lucida Sans Unicode" pitchFamily="34" charset="0"/>
              </a:rPr>
              <a:t>A modo de resumen…</a:t>
            </a:r>
            <a:endParaRPr lang="es-ES" altLang="es-ES" b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ágenes de Fondos Power Point - Descarga gratuita en Freepik">
            <a:extLst>
              <a:ext uri="{FF2B5EF4-FFF2-40B4-BE49-F238E27FC236}">
                <a16:creationId xmlns:a16="http://schemas.microsoft.com/office/drawing/2014/main" id="{1B0CD383-DCD9-B67C-1610-8FBE4B31E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14" y="-27384"/>
            <a:ext cx="1228789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07568" y="2159000"/>
            <a:ext cx="8885237" cy="2540000"/>
          </a:xfrm>
        </p:spPr>
        <p:txBody>
          <a:bodyPr/>
          <a:lstStyle/>
          <a:p>
            <a:r>
              <a:rPr lang="es-ES" sz="6000" dirty="0">
                <a:latin typeface="Lucida Sans Unicode" pitchFamily="34" charset="0"/>
                <a:cs typeface="Lucida Sans Unicode" pitchFamily="34" charset="0"/>
              </a:rPr>
              <a:t>Muchas Gracias !!!</a:t>
            </a:r>
            <a:br>
              <a:rPr lang="es-ES" sz="6000" dirty="0">
                <a:latin typeface="Lucida Sans Unicode" pitchFamily="34" charset="0"/>
                <a:cs typeface="Lucida Sans Unicode" pitchFamily="34" charset="0"/>
              </a:rPr>
            </a:br>
            <a:br>
              <a:rPr lang="es-ES" dirty="0">
                <a:latin typeface="Lucida Sans Unicode" pitchFamily="34" charset="0"/>
                <a:cs typeface="Lucida Sans Unicode" pitchFamily="34" charset="0"/>
              </a:rPr>
            </a:br>
            <a:r>
              <a:rPr lang="es-ES" sz="6000" dirty="0" err="1">
                <a:latin typeface="Lucida Sans Unicode" pitchFamily="34" charset="0"/>
                <a:cs typeface="Lucida Sans Unicode" pitchFamily="34" charset="0"/>
              </a:rPr>
              <a:t>Moltes</a:t>
            </a:r>
            <a:r>
              <a:rPr lang="es-ES" sz="6000" dirty="0">
                <a:latin typeface="Lucida Sans Unicode" pitchFamily="34" charset="0"/>
                <a:cs typeface="Lucida Sans Unicode" pitchFamily="34" charset="0"/>
              </a:rPr>
              <a:t> Gr</a:t>
            </a:r>
            <a:r>
              <a:rPr lang="ca-ES" sz="6000" dirty="0" err="1">
                <a:latin typeface="Lucida Sans Unicode" pitchFamily="34" charset="0"/>
                <a:cs typeface="Lucida Sans Unicode" pitchFamily="34" charset="0"/>
              </a:rPr>
              <a:t>àcies</a:t>
            </a:r>
            <a:r>
              <a:rPr lang="ca-ES" sz="6000" dirty="0">
                <a:latin typeface="Lucida Sans Unicode" pitchFamily="34" charset="0"/>
                <a:cs typeface="Lucida Sans Unicode" pitchFamily="34" charset="0"/>
              </a:rPr>
              <a:t> !!!</a:t>
            </a:r>
            <a:endParaRPr lang="es-ES" sz="6000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1025</TotalTime>
  <Words>1130</Words>
  <Application>Microsoft Office PowerPoint</Application>
  <PresentationFormat>Panorámica</PresentationFormat>
  <Paragraphs>104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Lucida Sans Unicode</vt:lpstr>
      <vt:lpstr>Wingdings</vt:lpstr>
      <vt:lpstr>Tema de Office</vt:lpstr>
      <vt:lpstr>LA TIERRA:  UN PLANETA DINÁMICO</vt:lpstr>
      <vt:lpstr>En esta ocasión veremos: </vt:lpstr>
      <vt:lpstr>Algunas interrogantes a discutir:</vt:lpstr>
      <vt:lpstr>Estructura de la Tierra</vt:lpstr>
      <vt:lpstr>Presentación de PowerPoint</vt:lpstr>
      <vt:lpstr>Teoría de Tectónica de Placas</vt:lpstr>
      <vt:lpstr>Presentación de PowerPoint</vt:lpstr>
      <vt:lpstr>Presentación de PowerPoint</vt:lpstr>
      <vt:lpstr>Presentación de PowerPoint</vt:lpstr>
      <vt:lpstr>Pero si antiguamente todos los continentes estuvieron juntos…  ¿Por qué la Tierra se presenta  con la distribución continental  actual?</vt:lpstr>
      <vt:lpstr>Presentación de PowerPoint</vt:lpstr>
      <vt:lpstr>Presentación de PowerPoint</vt:lpstr>
      <vt:lpstr>Presentación de PowerPoint</vt:lpstr>
      <vt:lpstr>a) Divergentes</vt:lpstr>
      <vt:lpstr>b) Convergentes</vt:lpstr>
      <vt:lpstr>c) Trasformantes</vt:lpstr>
      <vt:lpstr>Manifestaciones externas del movimiento de placas</vt:lpstr>
      <vt:lpstr>¿Qué son los Terremotos?</vt:lpstr>
      <vt:lpstr>Partes de un terremoto</vt:lpstr>
      <vt:lpstr>Presentación de PowerPoint</vt:lpstr>
      <vt:lpstr>¿Cómo se miden los seísmos?</vt:lpstr>
      <vt:lpstr>Presentación de PowerPoint</vt:lpstr>
      <vt:lpstr> Según su Intensidad</vt:lpstr>
      <vt:lpstr>Presentación de PowerPoint</vt:lpstr>
      <vt:lpstr>Presentación de PowerPoint</vt:lpstr>
      <vt:lpstr>Presentación de PowerPoint</vt:lpstr>
      <vt:lpstr>Presentación de PowerPoint</vt:lpstr>
      <vt:lpstr> A modo de resumen…</vt:lpstr>
      <vt:lpstr>Muchas Gracias !!!  Moltes Gràcies !!!</vt:lpstr>
    </vt:vector>
  </TitlesOfParts>
  <Company>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VOLCANES</dc:title>
  <dc:creator>.</dc:creator>
  <cp:lastModifiedBy>Jessica Fabiola Cabezas Alarcón</cp:lastModifiedBy>
  <cp:revision>162</cp:revision>
  <dcterms:created xsi:type="dcterms:W3CDTF">2005-01-09T22:23:00Z</dcterms:created>
  <dcterms:modified xsi:type="dcterms:W3CDTF">2023-11-13T08:43:07Z</dcterms:modified>
</cp:coreProperties>
</file>